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91" r:id="rId2"/>
    <p:sldId id="496" r:id="rId3"/>
    <p:sldId id="492" r:id="rId4"/>
    <p:sldId id="493" r:id="rId5"/>
    <p:sldId id="497" r:id="rId6"/>
    <p:sldId id="501" r:id="rId7"/>
    <p:sldId id="502" r:id="rId8"/>
    <p:sldId id="505" r:id="rId9"/>
    <p:sldId id="504" r:id="rId10"/>
    <p:sldId id="498" r:id="rId11"/>
    <p:sldId id="506" r:id="rId12"/>
    <p:sldId id="512" r:id="rId13"/>
    <p:sldId id="513" r:id="rId14"/>
    <p:sldId id="509" r:id="rId15"/>
    <p:sldId id="510" r:id="rId16"/>
    <p:sldId id="511" r:id="rId17"/>
    <p:sldId id="514" r:id="rId18"/>
    <p:sldId id="515" r:id="rId19"/>
    <p:sldId id="499" r:id="rId20"/>
    <p:sldId id="516" r:id="rId21"/>
    <p:sldId id="500" r:id="rId22"/>
    <p:sldId id="517" r:id="rId2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С" initials="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FF"/>
    <a:srgbClr val="00518E"/>
    <a:srgbClr val="6699FF"/>
    <a:srgbClr val="9BBB59"/>
    <a:srgbClr val="C0504D"/>
    <a:srgbClr val="F79646"/>
    <a:srgbClr val="4BACC6"/>
    <a:srgbClr val="8064A2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74826" autoAdjust="0"/>
  </p:normalViewPr>
  <p:slideViewPr>
    <p:cSldViewPr>
      <p:cViewPr varScale="1">
        <p:scale>
          <a:sx n="86" d="100"/>
          <a:sy n="86" d="100"/>
        </p:scale>
        <p:origin x="246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92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DF6BEE00-D356-4699-8552-5BDEC4706ED5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92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FEED3211-B5C8-4F4F-80D4-D6699383DB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542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0080BAB6-BD5B-4622-9589-41CF8071E5AC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27" tIns="46163" rIns="92327" bIns="461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2327" tIns="46163" rIns="92327" bIns="4616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D6BA404B-43D8-4BFA-8373-3AD3EAC8BF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8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A404B-43D8-4BFA-8373-3AD3EAC8BF7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004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A404B-43D8-4BFA-8373-3AD3EAC8BF7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500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A404B-43D8-4BFA-8373-3AD3EAC8BF7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024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A404B-43D8-4BFA-8373-3AD3EAC8BF7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656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47656" y="10580"/>
            <a:ext cx="3096344" cy="7844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 userDrawn="1"/>
        </p:nvGrpSpPr>
        <p:grpSpPr>
          <a:xfrm>
            <a:off x="0" y="0"/>
            <a:ext cx="3491880" cy="2780928"/>
            <a:chOff x="0" y="0"/>
            <a:chExt cx="6876256" cy="5445224"/>
          </a:xfrm>
        </p:grpSpPr>
        <p:sp>
          <p:nvSpPr>
            <p:cNvPr id="7" name="Половина рамки 6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овина рамки 7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овина рамки 8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3" name="Половина рамки 12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овина рамки 14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 descr="ТА1ССР-основной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0"/>
            <a:ext cx="1547664" cy="839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 userDrawn="1"/>
        </p:nvGrpSpPr>
        <p:grpSpPr>
          <a:xfrm>
            <a:off x="0" y="0"/>
            <a:ext cx="4644008" cy="2348880"/>
            <a:chOff x="0" y="0"/>
            <a:chExt cx="6876256" cy="5445224"/>
          </a:xfrm>
        </p:grpSpPr>
        <p:sp>
          <p:nvSpPr>
            <p:cNvPr id="9" name="Половина рамки 8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овина рамки 12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047656" y="1761"/>
            <a:ext cx="3096344" cy="7844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B80F-A419-8D4C-B46E-5676DA2D9C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628800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628801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Обновленные ФГОС НОО: методические аспекты введения и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80727" y="476672"/>
            <a:ext cx="10801200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- практикумы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28" y="1309556"/>
            <a:ext cx="2915816" cy="26909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25761"/>
            <a:ext cx="2915816" cy="2674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5013"/>
            <a:ext cx="2915817" cy="27529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28" y="4116164"/>
            <a:ext cx="2915816" cy="2741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104" y="4128231"/>
            <a:ext cx="3112896" cy="2741399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8"/>
          <a:stretch>
            <a:fillRect/>
          </a:stretch>
        </p:blipFill>
        <p:spPr>
          <a:xfrm>
            <a:off x="6031102" y="1276102"/>
            <a:ext cx="3112897" cy="267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48" y="845344"/>
            <a:ext cx="9083352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остижения   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  начальных классах в профессиональных конкурсах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2276872"/>
            <a:ext cx="8363271" cy="38492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7206755"/>
              </p:ext>
            </p:extLst>
          </p:nvPr>
        </p:nvGraphicFramePr>
        <p:xfrm>
          <a:off x="1" y="2060848"/>
          <a:ext cx="9144000" cy="48965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02194">
                  <a:extLst>
                    <a:ext uri="{9D8B030D-6E8A-4147-A177-3AD203B41FA5}">
                      <a16:colId xmlns:a16="http://schemas.microsoft.com/office/drawing/2014/main" val="4066625942"/>
                    </a:ext>
                  </a:extLst>
                </a:gridCol>
                <a:gridCol w="2949677">
                  <a:extLst>
                    <a:ext uri="{9D8B030D-6E8A-4147-A177-3AD203B41FA5}">
                      <a16:colId xmlns:a16="http://schemas.microsoft.com/office/drawing/2014/main" val="1305011927"/>
                    </a:ext>
                  </a:extLst>
                </a:gridCol>
                <a:gridCol w="3392129">
                  <a:extLst>
                    <a:ext uri="{9D8B030D-6E8A-4147-A177-3AD203B41FA5}">
                      <a16:colId xmlns:a16="http://schemas.microsoft.com/office/drawing/2014/main" val="945146872"/>
                    </a:ext>
                  </a:extLst>
                </a:gridCol>
              </a:tblGrid>
              <a:tr h="2040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Лауреаты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259659"/>
                  </a:ext>
                </a:extLst>
              </a:tr>
              <a:tr h="285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 (15%)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 (16%)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 (11%)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753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00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548680"/>
            <a:ext cx="8939336" cy="107276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конкурсы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628800"/>
            <a:ext cx="3024336" cy="5225524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28800"/>
            <a:ext cx="2843807" cy="5229200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35721"/>
              </p:ext>
            </p:extLst>
          </p:nvPr>
        </p:nvGraphicFramePr>
        <p:xfrm>
          <a:off x="6012160" y="1642079"/>
          <a:ext cx="3131840" cy="52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Acrobat Document" r:id="rId5" imgW="5667174" imgH="8019998" progId="AcroExch.Document.11">
                  <p:embed/>
                </p:oleObj>
              </mc:Choice>
              <mc:Fallback>
                <p:oleObj name="Acrobat Document" r:id="rId5" imgW="5667174" imgH="8019998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12160" y="1642079"/>
                        <a:ext cx="3131840" cy="522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328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32705" y="113422"/>
            <a:ext cx="4114335" cy="3962093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3726">
            <a:off x="5506296" y="2130139"/>
            <a:ext cx="3296938" cy="45503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8532">
            <a:off x="302832" y="2307122"/>
            <a:ext cx="3467708" cy="435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68960"/>
            <a:ext cx="8136904" cy="10081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в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t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t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учреждениях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обучалось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3685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младших школьника: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885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1 классов,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tt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2800</a:t>
            </a:r>
            <a:r>
              <a:rPr lang="tt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2- 4  классов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061" y="5673005"/>
            <a:ext cx="8219256" cy="118499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8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23528" y="116632"/>
            <a:ext cx="5040560" cy="8640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 обучения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2295961"/>
              </p:ext>
            </p:extLst>
          </p:nvPr>
        </p:nvGraphicFramePr>
        <p:xfrm>
          <a:off x="54267" y="1556789"/>
          <a:ext cx="9072593" cy="5301210"/>
        </p:xfrm>
        <a:graphic>
          <a:graphicData uri="http://schemas.openxmlformats.org/drawingml/2006/table">
            <a:tbl>
              <a:tblPr/>
              <a:tblGrid>
                <a:gridCol w="1345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2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58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14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8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10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2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35328">
                <a:tc gridSpan="4"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2021-2022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учебный год 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2022-2023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048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Успеваемость 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02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Кол-во уд. и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отл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Кол-во на «2»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уд.  и </a:t>
                      </a: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отл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на «2»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25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1925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68,0%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99,4%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1908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68,1%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21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99,3%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00" marR="25400" marT="82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21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820472" cy="18002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успеваемости по предметам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174365"/>
              </p:ext>
            </p:extLst>
          </p:nvPr>
        </p:nvGraphicFramePr>
        <p:xfrm>
          <a:off x="0" y="1904941"/>
          <a:ext cx="9143999" cy="4941167"/>
        </p:xfrm>
        <a:graphic>
          <a:graphicData uri="http://schemas.openxmlformats.org/drawingml/2006/table">
            <a:tbl>
              <a:tblPr/>
              <a:tblGrid>
                <a:gridCol w="2221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16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4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7928">
                  <a:extLst>
                    <a:ext uri="{9D8B030D-6E8A-4147-A177-3AD203B41FA5}">
                      <a16:colId xmlns:a16="http://schemas.microsoft.com/office/drawing/2014/main" val="3532068948"/>
                    </a:ext>
                  </a:extLst>
                </a:gridCol>
              </a:tblGrid>
              <a:tr h="1447757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Качество знаний 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2021-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знаний 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2022-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мость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2021-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мость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2022-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675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77,5%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77,43%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99,47%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99,43%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419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Русский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73,74%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73,6%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99,50%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99,36%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559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Литературное 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чтение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91,4%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90,46%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99,86%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99,71%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7757"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Окружающий 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мир</a:t>
                      </a: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89%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89,5%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99,82%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99,68%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17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064896" cy="93610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учащимися в повышении творческого потенциала младших школьников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43899" y="6669360"/>
            <a:ext cx="748581" cy="124266"/>
          </a:xfrm>
        </p:spPr>
        <p:txBody>
          <a:bodyPr/>
          <a:lstStyle/>
          <a:p>
            <a:pPr>
              <a:defRPr/>
            </a:pPr>
            <a:fld id="{2220E42E-4895-4287-B544-3649A5D98901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76463" y="1935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7113510"/>
              </p:ext>
            </p:extLst>
          </p:nvPr>
        </p:nvGraphicFramePr>
        <p:xfrm>
          <a:off x="1" y="1620522"/>
          <a:ext cx="9143999" cy="52584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020">
                  <a:extLst>
                    <a:ext uri="{9D8B030D-6E8A-4147-A177-3AD203B41FA5}">
                      <a16:colId xmlns:a16="http://schemas.microsoft.com/office/drawing/2014/main" val="1981680764"/>
                    </a:ext>
                  </a:extLst>
                </a:gridCol>
                <a:gridCol w="1418660">
                  <a:extLst>
                    <a:ext uri="{9D8B030D-6E8A-4147-A177-3AD203B41FA5}">
                      <a16:colId xmlns:a16="http://schemas.microsoft.com/office/drawing/2014/main" val="3958983964"/>
                    </a:ext>
                  </a:extLst>
                </a:gridCol>
                <a:gridCol w="3528391">
                  <a:extLst>
                    <a:ext uri="{9D8B030D-6E8A-4147-A177-3AD203B41FA5}">
                      <a16:colId xmlns:a16="http://schemas.microsoft.com/office/drawing/2014/main" val="2040192721"/>
                    </a:ext>
                  </a:extLst>
                </a:gridCol>
                <a:gridCol w="3923928">
                  <a:extLst>
                    <a:ext uri="{9D8B030D-6E8A-4147-A177-3AD203B41FA5}">
                      <a16:colId xmlns:a16="http://schemas.microsoft.com/office/drawing/2014/main" val="1669055359"/>
                    </a:ext>
                  </a:extLst>
                </a:gridCol>
              </a:tblGrid>
              <a:tr h="406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конкурса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и название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контингент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extLst>
                  <a:ext uri="{0D108BD9-81ED-4DB2-BD59-A6C34878D82A}">
                    <a16:rowId xmlns:a16="http://schemas.microsoft.com/office/drawing/2014/main" val="3158682198"/>
                  </a:ext>
                </a:extLst>
              </a:tr>
              <a:tr h="63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редметные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олимпиады для учащихся 3 классов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№291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 проведении предметных олимпиад для учащихся 3 классов по математике, русскому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языку»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3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 по математике,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 по русскому языку.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extLst>
                  <a:ext uri="{0D108BD9-81ED-4DB2-BD59-A6C34878D82A}">
                    <a16:rowId xmlns:a16="http://schemas.microsoft.com/office/drawing/2014/main" val="2558961498"/>
                  </a:ext>
                </a:extLst>
              </a:tr>
              <a:tr h="20997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конкурс «Я исследователь»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№131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 проведении муниципальной научно- практической конференции исследовательских работ «Первые шаги в науку»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Приняли участие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учащихся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классов из следующих общеобразовательных учреждений: МБОУ «ООШ №1», МБОУ «СОШ №2», МБОУ «СОШ №3», МБОУ «СОШ №4», МБОУ «СОШ №5», МБОУ «СОШ №6», МБОУ «СОШ №7», МБОУ «СОШ №8», «МБОУ «Лицей №12», МБОУ «СОШ №13»,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Зеленорощинская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СОШ», МБОУ «Ивановская ООШ»,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Зай-Каратайская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Куакбашская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Тимяшевская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Шугуровская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extLst>
                  <a:ext uri="{0D108BD9-81ED-4DB2-BD59-A6C34878D82A}">
                    <a16:rowId xmlns:a16="http://schemas.microsoft.com/office/drawing/2014/main" val="663274591"/>
                  </a:ext>
                </a:extLst>
              </a:tr>
              <a:tr h="20997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конкурс «Милл</a:t>
                      </a:r>
                      <a:r>
                        <a:rPr lang="tt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әтең белән горурлан”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№515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 проведении муниципального конкурса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Милл</a:t>
                      </a:r>
                      <a:r>
                        <a:rPr lang="tt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әтең белән горурлан”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Приняли участие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учащихся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классов из следующих общеобразовательных учреждений: МБОУ «ООШ №1», МБОУ «СОШ №2», МБОУ «СОШ №4», МБОУ «СОШ №5», МБОУ «СОШ №6», МБОУ «Гимназия №11», МБОУ «Лицей №12»,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Тимяшевская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Шугуровская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Зеленорощинская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Куакбашская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Керлигачская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Урмышлинская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ООШ», МБОУ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Староиштирякская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ООШ», МБОУ «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Нижнечершелинская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51" marR="55051" marT="0" marB="0"/>
                </a:tc>
                <a:extLst>
                  <a:ext uri="{0D108BD9-81ED-4DB2-BD59-A6C34878D82A}">
                    <a16:rowId xmlns:a16="http://schemas.microsoft.com/office/drawing/2014/main" val="4228016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63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252520" cy="288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effectLst/>
              </a:rPr>
              <a:t>  </a:t>
            </a:r>
            <a:r>
              <a:rPr lang="ru-RU" sz="3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  с   одаренными    учащимися   начальных    </a:t>
            </a:r>
            <a:r>
              <a:rPr lang="ru-RU" sz="3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Занято   призовых   мест   во Всероссийских: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 -  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1461/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  <a:endParaRPr lang="ru-RU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-конкурсах – 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758/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21%</a:t>
            </a:r>
            <a:endParaRPr lang="ru-RU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Занято   призовых   мест   в   республиканских: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-олимпиадах -  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198/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5,4%</a:t>
            </a:r>
            <a:endParaRPr lang="ru-RU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-конкурсах –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172/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4,7%</a:t>
            </a:r>
            <a:endParaRPr lang="ru-RU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Занято   призовых   мест   в   муниципальных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предметных олимпиадах 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tt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t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1,8%</a:t>
            </a:r>
            <a:endParaRPr lang="ru-RU" sz="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конкурсах- 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656/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18%</a:t>
            </a:r>
            <a:endParaRPr lang="ru-RU" sz="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  участие (количество учащихся / %):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в   международной   математической   игре-конкурсе «Кенгуру» -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539/ 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14,6%</a:t>
            </a:r>
            <a:endParaRPr lang="ru-RU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во всероссийском     конкурсе «Русский   медвежонок – языкознание   для   всех» -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571/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15,5%</a:t>
            </a:r>
            <a:endParaRPr lang="ru-RU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0E42E-4895-4287-B544-3649A5D98901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33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48680" y="274638"/>
            <a:ext cx="10235480" cy="9416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моменты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4005063"/>
            <a:ext cx="4427984" cy="2838377"/>
          </a:xfrm>
          <a:prstGeom prst="rect">
            <a:avLst/>
          </a:prstGeom>
        </p:spPr>
      </p:pic>
      <p:pic>
        <p:nvPicPr>
          <p:cNvPr id="13" name="Picture 2" descr="C:\Users\Matrix\Desktop\IMG_47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063"/>
            <a:ext cx="4427984" cy="283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867" y="980729"/>
            <a:ext cx="4417133" cy="2852712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462806"/>
              </p:ext>
            </p:extLst>
          </p:nvPr>
        </p:nvGraphicFramePr>
        <p:xfrm>
          <a:off x="144016" y="980729"/>
          <a:ext cx="4427984" cy="3024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6" imgW="5667174" imgH="8019998" progId="AcroExch.Document.11">
                  <p:embed/>
                </p:oleObj>
              </mc:Choice>
              <mc:Fallback>
                <p:oleObj name="Acrobat Document" r:id="rId6" imgW="5667174" imgH="8019998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4016" y="980729"/>
                        <a:ext cx="4427984" cy="3024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176105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0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B80F-A419-8D4C-B46E-5676DA2D9C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628800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3436" y="1052736"/>
            <a:ext cx="70567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33 общеобразовательных учреждения</a:t>
            </a:r>
          </a:p>
          <a:p>
            <a:pPr>
              <a:spcAft>
                <a:spcPts val="60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182 класс – комплекта</a:t>
            </a:r>
          </a:p>
          <a:p>
            <a:pPr>
              <a:spcAft>
                <a:spcPts val="600"/>
              </a:spcAft>
            </a:pPr>
            <a:r>
              <a:rPr lang="ru-RU" sz="3600" b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3685 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1-4 классов</a:t>
            </a:r>
            <a:endParaRPr lang="ru-RU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61170"/>
            <a:ext cx="3888432" cy="309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761170"/>
            <a:ext cx="3888433" cy="309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61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00808" y="543441"/>
            <a:ext cx="11634496" cy="43971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Отрицательные моменты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643182"/>
            <a:ext cx="7433522" cy="36052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 rot="10800000" flipV="1">
            <a:off x="35496" y="1137047"/>
            <a:ext cx="910850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907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1.Низкое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взаимопосещение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уроков коллег.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90713" algn="l"/>
              </a:tabLs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Недостаточная работа учителей по развитию у обучающихся рефлексивной деятельности: способности к осуществлению контрольно-оценочной деятельности и самостоятельному освоению нового материала.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Работа с одаренными учащимися строится не на должном уровне.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Применение учителями эффективных форм обучения и воспитания не на должном уровне.</a:t>
            </a:r>
          </a:p>
          <a:p>
            <a:pPr eaLnBrk="0" hangingPunct="0">
              <a:tabLst>
                <a:tab pos="18907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Недостаточная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 в содержании контрольно-аналитической деятельности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обучения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0" hangingPunct="0">
              <a:tabLst>
                <a:tab pos="18907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ассивное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конкурсах, фестивалях, на заседаниях ММО, в работе методического объединения.</a:t>
            </a:r>
          </a:p>
          <a:p>
            <a:pPr eaLnBrk="0" hangingPunct="0">
              <a:tabLst>
                <a:tab pos="18907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/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публикации на образовательных интернет- сайтах и печатных изданий не на должном уровне.</a:t>
            </a:r>
          </a:p>
          <a:p>
            <a:pPr eaLnBrk="0" hangingPunct="0">
              <a:tabLst>
                <a:tab pos="18907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Однообразие форм методической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общеобразовательных учреждений.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4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15416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280553"/>
              </p:ext>
            </p:extLst>
          </p:nvPr>
        </p:nvGraphicFramePr>
        <p:xfrm>
          <a:off x="0" y="908722"/>
          <a:ext cx="9144000" cy="5949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0911">
                  <a:extLst>
                    <a:ext uri="{9D8B030D-6E8A-4147-A177-3AD203B41FA5}">
                      <a16:colId xmlns:a16="http://schemas.microsoft.com/office/drawing/2014/main" val="2158834506"/>
                    </a:ext>
                  </a:extLst>
                </a:gridCol>
                <a:gridCol w="5783089">
                  <a:extLst>
                    <a:ext uri="{9D8B030D-6E8A-4147-A177-3AD203B41FA5}">
                      <a16:colId xmlns:a16="http://schemas.microsoft.com/office/drawing/2014/main" val="2174229889"/>
                    </a:ext>
                  </a:extLst>
                </a:gridCol>
              </a:tblGrid>
              <a:tr h="4923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 пути </a:t>
                      </a:r>
                      <a:r>
                        <a:rPr lang="ru-RU" sz="14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extLst>
                  <a:ext uri="{0D108BD9-81ED-4DB2-BD59-A6C34878D82A}">
                    <a16:rowId xmlns:a16="http://schemas.microsoft.com/office/drawing/2014/main" val="3330637334"/>
                  </a:ext>
                </a:extLst>
              </a:tr>
              <a:tr h="13607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 </a:t>
                      </a:r>
                      <a:r>
                        <a:rPr lang="ru-RU" sz="14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методического пособия, отсутствие учебников.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ресурсов интернет – пространства.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(Методические материалы министерства просвещения Российской Федерации, министерства образования Республики Татарстан, института развития образования Республики Татарстан.)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имеющихся учебных пособий.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extLst>
                  <a:ext uri="{0D108BD9-81ED-4DB2-BD59-A6C34878D82A}">
                    <a16:rowId xmlns:a16="http://schemas.microsoft.com/office/drawing/2014/main" val="3886400645"/>
                  </a:ext>
                </a:extLst>
              </a:tr>
              <a:tr h="11339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Недостаточная материально- техническая база ОУ (это очень сложный вопрос)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по возможности приобретения в течение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 возможности рекомендуем приобрести в течение года)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extLst>
                  <a:ext uri="{0D108BD9-81ED-4DB2-BD59-A6C34878D82A}">
                    <a16:rowId xmlns:a16="http://schemas.microsoft.com/office/drawing/2014/main" val="1210410648"/>
                  </a:ext>
                </a:extLst>
              </a:tr>
              <a:tr h="11339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Сложности в разработке поурочного планирования, рабочих программ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Самообразование, проведение консультаций с 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методистами Института развития образования Республики </a:t>
                      </a:r>
                      <a:r>
                        <a:rPr lang="ru-RU" sz="14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Татарстан, КФУ, ЕГПУ, использование методического материала –</a:t>
                      </a:r>
                      <a:r>
                        <a:rPr lang="ru-RU" sz="14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сайт МП РФ</a:t>
                      </a:r>
                      <a:r>
                        <a:rPr lang="ru-RU" sz="14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edsoo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4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extLst>
                  <a:ext uri="{0D108BD9-81ED-4DB2-BD59-A6C34878D82A}">
                    <a16:rowId xmlns:a16="http://schemas.microsoft.com/office/drawing/2014/main" val="2384142690"/>
                  </a:ext>
                </a:extLst>
              </a:tr>
              <a:tr h="18284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Утечка педагогических кадров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(Ещё одна болезненная тема – это переезд опытных учителей в более крупные города)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резерва, мотивация и стимулирование.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Ведётся 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 работа с молодыми специалистами – выпускниками местного педагогического колледжа. Из них растёт достойная смена, восприимчивая к изменениям в образовании.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extLst>
                  <a:ext uri="{0D108BD9-81ED-4DB2-BD59-A6C34878D82A}">
                    <a16:rowId xmlns:a16="http://schemas.microsoft.com/office/drawing/2014/main" val="306106073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57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6752"/>
            <a:ext cx="8532440" cy="1224136"/>
          </a:xfrm>
        </p:spPr>
        <p:txBody>
          <a:bodyPr>
            <a:noAutofit/>
          </a:bodyPr>
          <a:lstStyle/>
          <a:p>
            <a:r>
              <a:rPr lang="ru-RU" sz="32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200" b="1" i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ема ММО на 2023-2024 </a:t>
            </a:r>
            <a:r>
              <a:rPr lang="ru-RU" sz="32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3200" b="1" i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br>
              <a:rPr lang="ru-RU" sz="3200" b="1" i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педагогов, обеспечивающих формирование функциональной грамотности как инструмента повышения качества школьного </a:t>
            </a: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20888"/>
            <a:ext cx="8712968" cy="44371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муниципальную систему методической работы по повышению профессионального уровня педагогов в области формирования функциональной грамотности младших школьников.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400" b="1" i="1" u="sng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b="1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2023-2024 учебный год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-выявить профессиональные дефициты у педагогов в области формирования функциональной грамотности у учащихся;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-организовать систему непрерывного повышения квалификации педагогов в рамках формирования функциональной грамотности;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-организовать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посткурсовое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сопровождение на уровне общеобразовательного учреждения, далее муниципального уровня;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-организовать и провести единые методические дни, методические десанты, конференции, профессиональные конкурсы и другие мероприятия для демонстрации опыта формирования функциональной грамотности у обучающихся, разработки дидактического и диагностического инструментария, результатов диагностики;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-проектировать и апробировать учебные занятия, анализировать проведенные учебные занятия; 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-обобщать и систематизировать опыт, разработать методические сборники;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-активизировать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 как условие развития функциональной грамотности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94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B80F-A419-8D4C-B46E-5676DA2D9C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980728"/>
            <a:ext cx="7848872" cy="299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етодическое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объединение учителей начальных классов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178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 них с высшим образованием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138 учителей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составляет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(78%);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имеют средне - специальное образование, что составляет -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(22%);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высшую квалификационную категорию имеют – 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 учителя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составляет -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36%);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первую квалификационную категорию имеют –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76 учителей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составляет -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43%);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категорию -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140 учителей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составляет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(79%);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имеют категорию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38 учителей,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составляет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(21%).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2"/>
            <a:ext cx="3131840" cy="31400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859" y="3714876"/>
            <a:ext cx="2869141" cy="3140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717032"/>
            <a:ext cx="2999003" cy="3138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52736" y="764704"/>
            <a:ext cx="10585176" cy="65293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-разработка «Дорожной карты» организации перехода на обновленные ФГОС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НОО;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нормативных документов, методических материалов;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-разработка подходов к организации методического сопровождения кадрового ресурса образовательной среды в начальной школе;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-повышение квалификации учителей начальных классов (обучающие семинары, рабочие совещания,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видеоконференции).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9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92696" y="476672"/>
            <a:ext cx="10379496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потенциал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4427984" cy="2736304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77072"/>
            <a:ext cx="4572000" cy="2808411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68760"/>
            <a:ext cx="4572000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7072"/>
            <a:ext cx="4427984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8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97260" y="55780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95535" y="5085184"/>
            <a:ext cx="82912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№3, СОШ №5, СОШ №7, СОШ №8, СОШ №10, Гимназия №11, СОШ №13,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Старописьмянская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ООШ, Старо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Иштирякская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Нижнечершелинская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Каркалинская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ООШ, Ивановская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288031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1772816"/>
            <a:ext cx="2952327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7"/>
            <a:ext cx="2808312" cy="31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21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1"/>
            <a:ext cx="8686800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естиваль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мастерских «Радуга творческих идей: традиции, инновации, результативность», «Ярмарка педагогических находок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-конкурс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лучший мастер- классы «Лучшее занятие по развитию функциональной грамотности», «Лучшее занятие по интеграции шахмат с учебными предметами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492636"/>
            <a:ext cx="3024336" cy="32487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01009"/>
            <a:ext cx="3059832" cy="32403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1" y="3501008"/>
            <a:ext cx="2771800" cy="32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4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8090752"/>
              </p:ext>
            </p:extLst>
          </p:nvPr>
        </p:nvGraphicFramePr>
        <p:xfrm>
          <a:off x="0" y="764704"/>
          <a:ext cx="9144000" cy="6456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010">
                  <a:extLst>
                    <a:ext uri="{9D8B030D-6E8A-4147-A177-3AD203B41FA5}">
                      <a16:colId xmlns:a16="http://schemas.microsoft.com/office/drawing/2014/main" val="214068881"/>
                    </a:ext>
                  </a:extLst>
                </a:gridCol>
                <a:gridCol w="2289599">
                  <a:extLst>
                    <a:ext uri="{9D8B030D-6E8A-4147-A177-3AD203B41FA5}">
                      <a16:colId xmlns:a16="http://schemas.microsoft.com/office/drawing/2014/main" val="2309264999"/>
                    </a:ext>
                  </a:extLst>
                </a:gridCol>
                <a:gridCol w="2784191">
                  <a:extLst>
                    <a:ext uri="{9D8B030D-6E8A-4147-A177-3AD203B41FA5}">
                      <a16:colId xmlns:a16="http://schemas.microsoft.com/office/drawing/2014/main" val="2020486444"/>
                    </a:ext>
                  </a:extLst>
                </a:gridCol>
                <a:gridCol w="3688200">
                  <a:extLst>
                    <a:ext uri="{9D8B030D-6E8A-4147-A177-3AD203B41FA5}">
                      <a16:colId xmlns:a16="http://schemas.microsoft.com/office/drawing/2014/main" val="1668249185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конкурса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и название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контингент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998053"/>
                  </a:ext>
                </a:extLst>
              </a:tr>
              <a:tr h="2448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Фестиваль педагогического мастерства «Радуга творческих идей: традиции, инновации, результативность»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№30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16.01.2023 года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проведении Фестиваля педагогического мастерства «Радуга творческих идей: традиции, инновации, результативность» для учителей начальных классов, воспитателей ДОУ, учителей русского языка и литературы».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Приняли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участие 5 учителей начальных классов (2,8%): из  следующих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общеобразовательных учреждений МБОУ «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№4», МБОУ «СОШ №5», МБОУ «СОШ №6», МБОУ «СОШ №13», </a:t>
                      </a:r>
                      <a:r>
                        <a:rPr lang="ru-RU" sz="1400" b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Нижнечершелинской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ООШ.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87473"/>
                  </a:ext>
                </a:extLst>
              </a:tr>
              <a:tr h="3216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лучший мастер – класс по темам «Лучшее занятие по формированию функциональной грамотности», «Лучшее занятие по интеграции предметов с шахматами»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№283 от 06ю03.2023 года «О проведении конкурса на лучший мастер – класс по темам «Лучшее занятие по формированию функциональной грамотности», «Лучшее занятие по интеграции предметов с шахматами»».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конкурсе приняли участие 13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учителей начальных классов (7,3%)  из следующих общеобразовательных учреждений МБОУ «ООШ №1», МБОУ «СОШ №2», МБОУ «СОШ №3», МБОУ «СОШ №4», МБОУ «СОШ №5», МБОУ «СОШ №7», МБОУ «СОШ №8», МБОУ «Гимназия №11», МБОУ «Лицей №12»,  МБОУ «СОШ № 13», МБОУ «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Зеленорощинская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СОШ», МБОУ «Ивановская ООШ» (2 учителя).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39" marR="5963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543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57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6048672" cy="288032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04577"/>
              </p:ext>
            </p:extLst>
          </p:nvPr>
        </p:nvGraphicFramePr>
        <p:xfrm>
          <a:off x="-9603" y="756285"/>
          <a:ext cx="9143999" cy="6169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535">
                  <a:extLst>
                    <a:ext uri="{9D8B030D-6E8A-4147-A177-3AD203B41FA5}">
                      <a16:colId xmlns:a16="http://schemas.microsoft.com/office/drawing/2014/main" val="1902756742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2495304044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931577291"/>
                    </a:ext>
                  </a:extLst>
                </a:gridCol>
                <a:gridCol w="1259632">
                  <a:extLst>
                    <a:ext uri="{9D8B030D-6E8A-4147-A177-3AD203B41FA5}">
                      <a16:colId xmlns:a16="http://schemas.microsoft.com/office/drawing/2014/main" val="2658598733"/>
                    </a:ext>
                  </a:extLst>
                </a:gridCol>
              </a:tblGrid>
              <a:tr h="328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Совещания,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стажировки,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заседания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ММО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контингент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943697"/>
                  </a:ext>
                </a:extLst>
              </a:tr>
              <a:tr h="4882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Обучающий семинар «Обновленные ФГОС НОО» 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«СОШ №6»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сентября 2022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288394"/>
                  </a:ext>
                </a:extLst>
              </a:tr>
              <a:tr h="727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учителей начальных классов по теме: «Проектирование современных занятий»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№2»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классов, русского языка и литературы, воспитатели ДОУ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сентября 2022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826772"/>
                  </a:ext>
                </a:extLst>
              </a:tr>
              <a:tr h="111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Обучающая стажировка по теме: «Актуальные проблемы повышения качества начального образования в современных условиях»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№5»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 РТ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октября 2022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814403"/>
                  </a:ext>
                </a:extLst>
              </a:tr>
              <a:tr h="111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учителей русского языка по теме: «Учебные задачи и учебные действия в структуре образовательной деятельности»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№4»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классов, русского языка и литературы, воспитатели ДОУ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октября 2022 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230328"/>
                  </a:ext>
                </a:extLst>
              </a:tr>
              <a:tr h="111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«Особенности организации проблемного обучения. Развитие ФГ через проблемное обучение»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Тимяшевская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классов, русского языка и литературы, воспитатели ДОУ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апреля 2023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878881"/>
                  </a:ext>
                </a:extLst>
              </a:tr>
              <a:tr h="831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«Достижения и нерешенные проблемы начальной школы. Анализ введения обновленных ФГОС НОО»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Руководители ММО, ШМО учителей начальных классов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17,18 мая 2023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22289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52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3767</TotalTime>
  <Words>1592</Words>
  <Application>Microsoft Office PowerPoint</Application>
  <PresentationFormat>Экран (4:3)</PresentationFormat>
  <Paragraphs>274</Paragraphs>
  <Slides>22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Acrobat Document</vt:lpstr>
      <vt:lpstr>Adobe Acrobat Document</vt:lpstr>
      <vt:lpstr>Презентация PowerPoint</vt:lpstr>
      <vt:lpstr>Презентация PowerPoint</vt:lpstr>
      <vt:lpstr>Презентация PowerPoint</vt:lpstr>
      <vt:lpstr>Подготовительный этап</vt:lpstr>
      <vt:lpstr>Методический потенциал</vt:lpstr>
      <vt:lpstr>Методическое сопровождение</vt:lpstr>
      <vt:lpstr>Презентация PowerPoint</vt:lpstr>
      <vt:lpstr>Презентация PowerPoint</vt:lpstr>
      <vt:lpstr>Презентация PowerPoint</vt:lpstr>
      <vt:lpstr>Семинары - практикумы</vt:lpstr>
      <vt:lpstr>Достижения   учителей   начальных классах в профессиональных конкурсах</vt:lpstr>
      <vt:lpstr>Республиканские конкурсы</vt:lpstr>
      <vt:lpstr>Презентация PowerPoint</vt:lpstr>
      <vt:lpstr>В 2022-2023 учебном году в 33 общеобразовательных учреждениях  обучалось 3685 младших школьника:    -885 учащихся 1 классов,    -2800 учащихся 2- 4  классов </vt:lpstr>
      <vt:lpstr>                         Результат обучения</vt:lpstr>
      <vt:lpstr>Показатели успеваемости по предметам</vt:lpstr>
      <vt:lpstr>Формы работы с учащимися в повышении творческого потенциала младших школьников</vt:lpstr>
      <vt:lpstr>  Результативность работы   с   одаренными    учащимися   начальных    классов </vt:lpstr>
      <vt:lpstr>Положительные моменты</vt:lpstr>
      <vt:lpstr>        Отрицательные моменты</vt:lpstr>
      <vt:lpstr> Проблемы</vt:lpstr>
      <vt:lpstr>Тема ММО на 2023-2024 учебный год Методическое сопровождение педагогов, обеспечивающих формирование функциональной грамотности как инструмента повышения качества школьного образования.  </vt:lpstr>
    </vt:vector>
  </TitlesOfParts>
  <Company>ИМЦ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new-pc</cp:lastModifiedBy>
  <cp:revision>419</cp:revision>
  <cp:lastPrinted>2023-07-27T12:41:40Z</cp:lastPrinted>
  <dcterms:created xsi:type="dcterms:W3CDTF">2019-08-06T11:41:14Z</dcterms:created>
  <dcterms:modified xsi:type="dcterms:W3CDTF">2023-08-02T13:40:42Z</dcterms:modified>
</cp:coreProperties>
</file>